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17"/>
  </p:notesMasterIdLst>
  <p:handoutMasterIdLst>
    <p:handoutMasterId r:id="rId18"/>
  </p:handoutMasterIdLst>
  <p:sldIdLst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CDOT_PowerPoin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18" y="3831921"/>
            <a:ext cx="8271945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19" y="5105400"/>
            <a:ext cx="640080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8463" y="5854700"/>
            <a:ext cx="6650037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733550"/>
            <a:ext cx="8229600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514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38701" y="88900"/>
            <a:ext cx="384810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NCDOT_PowerPoint_Template-0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699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464" y="3545058"/>
            <a:ext cx="8140626" cy="165559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br>
              <a:rPr lang="en-US" sz="1000" dirty="0"/>
            </a:br>
            <a:r>
              <a:rPr lang="en-US" sz="1600" dirty="0"/>
              <a:t>PTD – PROCUREMENT WEBINAR</a:t>
            </a:r>
            <a:br>
              <a:rPr lang="en-US" sz="1600" dirty="0"/>
            </a:br>
            <a:r>
              <a:rPr lang="en-US" sz="1600" dirty="0"/>
              <a:t> Presenters: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Samantha Bryant Green – Senior Procurement Manager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MUTE YOUR COMPUTER/PHONE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QUESTION/ANSWER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529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PTD - PROCUREMENT WEBINAR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sz="2400" b="1" dirty="0">
                <a:solidFill>
                  <a:srgbClr val="1F497D"/>
                </a:solidFill>
              </a:rPr>
              <a:t>AGENDA</a:t>
            </a:r>
          </a:p>
          <a:p>
            <a:endParaRPr lang="en-US" sz="2400" dirty="0">
              <a:solidFill>
                <a:srgbClr val="1F497D"/>
              </a:solidFill>
            </a:endParaRPr>
          </a:p>
          <a:p>
            <a:endParaRPr lang="en-US" sz="2400" dirty="0">
              <a:solidFill>
                <a:srgbClr val="1F497D"/>
              </a:solidFill>
            </a:endParaRPr>
          </a:p>
          <a:p>
            <a:r>
              <a:rPr lang="en-US" sz="2400" dirty="0">
                <a:solidFill>
                  <a:srgbClr val="1F497D"/>
                </a:solidFill>
              </a:rPr>
              <a:t>REVIEW CURRENT PTD CONTRACTS  </a:t>
            </a:r>
          </a:p>
          <a:p>
            <a:pPr algn="ctr"/>
            <a:endParaRPr lang="en-US" sz="2400" dirty="0">
              <a:solidFill>
                <a:srgbClr val="1F497D"/>
              </a:solidFill>
            </a:endParaRPr>
          </a:p>
          <a:p>
            <a:pPr algn="ctr"/>
            <a:endParaRPr lang="en-US" sz="2400" dirty="0">
              <a:solidFill>
                <a:srgbClr val="1F497D"/>
              </a:solidFill>
            </a:endParaRPr>
          </a:p>
          <a:p>
            <a:r>
              <a:rPr lang="en-US" sz="2400" dirty="0">
                <a:solidFill>
                  <a:srgbClr val="1F497D"/>
                </a:solidFill>
              </a:rPr>
              <a:t>BUDGETS – START SPENDING</a:t>
            </a:r>
          </a:p>
          <a:p>
            <a:endParaRPr lang="en-US" sz="2400" dirty="0">
              <a:solidFill>
                <a:srgbClr val="1F497D"/>
              </a:solidFill>
            </a:endParaRPr>
          </a:p>
          <a:p>
            <a:endParaRPr lang="en-US" sz="2400" dirty="0">
              <a:solidFill>
                <a:srgbClr val="1F497D"/>
              </a:solidFill>
            </a:endParaRPr>
          </a:p>
          <a:p>
            <a:r>
              <a:rPr lang="en-US" sz="2400" dirty="0">
                <a:solidFill>
                  <a:srgbClr val="1F497D"/>
                </a:solidFill>
              </a:rPr>
              <a:t>REQUIRED PROCUREMENT FORMS FOR REIMBURESEMENT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182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PROCUREMENT CONTRACTS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Current Agency Specific Contracts</a:t>
            </a:r>
          </a:p>
          <a:p>
            <a:pPr marL="461963" indent="-461963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2438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Raised Roof Vans – with or without Lifts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Contract # 201501047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Vendor – Creative Bus Sales 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		Sales Rep, Erika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Neebly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(704-399-2700 ext. 372)</a:t>
            </a:r>
          </a:p>
          <a:p>
            <a:pPr marL="46196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461962" lvl="1" indent="0">
              <a:buClr>
                <a:schemeClr val="tx2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LTV’s  20’ft, 22’ft, 25’ft &amp; 28’ft –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        Contract # 201600503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        Vendor – Creative Bus Sales 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   Sales Rep, Ross Richardson (843-360-8760 ext. 374)</a:t>
            </a:r>
          </a:p>
          <a:p>
            <a:pPr marL="176212" lvl="1" indent="0">
              <a:buClr>
                <a:schemeClr val="tx2"/>
              </a:buClr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   Vendor – Palmetto Bus Sales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Sales Rep, Barnie Smith (803-754-3827)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35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PROCUREMENT CONTRACTS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Vendor – Interstate Transportation Sales &amp; Service, Inc.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  Sales Rep, Ken McDowell (336-899-8132)</a:t>
            </a:r>
          </a:p>
          <a:p>
            <a:pPr marL="461962" lvl="1">
              <a:buClr>
                <a:schemeClr val="tx2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Vendor – Carolina Thomas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  Sales Rep, Lance Hill (336-851-1718)</a:t>
            </a:r>
          </a:p>
          <a:p>
            <a:pPr marL="914400" lvl="1" indent="-452438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Updates: LTV’s  20’ft, 22’ft, 25’ft &amp; 28’ft   </a:t>
            </a:r>
          </a:p>
          <a:p>
            <a:pPr marL="461962" lvl="1">
              <a:buClr>
                <a:schemeClr val="tx2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2"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Amended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contract dated April 25, 2018 (Palmetto Bus Sales)</a:t>
            </a:r>
          </a:p>
          <a:p>
            <a:pPr marL="461962" lvl="1">
              <a:buClr>
                <a:schemeClr val="tx2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Rear seat reconfiguration on the 22 ft. LTV  rider capacity changed from 16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to 15 passengers, eliminating the need for drivers to hold NC CDL	</a:t>
            </a:r>
          </a:p>
          <a:p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198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8681" y="399547"/>
            <a:ext cx="8229600" cy="1143000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PROCUREMENT CONTRACTS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914400" lvl="1" indent="-452438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Transit Bus Equipment # 1 –Mobile Digital Video Recording Systems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3/16/2020 – 3/15/2023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      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Contract # 201900485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Vendor – Apollo Video Technology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               Sales Rep,  Veronica Lacy (972) 516-3097</a:t>
            </a:r>
          </a:p>
          <a:p>
            <a:pPr marL="461962" lvl="1">
              <a:buClr>
                <a:schemeClr val="tx2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235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PROCUREMENT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6212" lvl="1" indent="0">
              <a:buClr>
                <a:srgbClr val="1F497D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Vendor – Seon System Sales</a:t>
            </a:r>
          </a:p>
          <a:p>
            <a:pPr marL="176212" lvl="1" indent="0">
              <a:buClr>
                <a:srgbClr val="1F497D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Sales Rep,  Angela Johnson (470)509-0908</a:t>
            </a:r>
          </a:p>
          <a:p>
            <a:pPr marL="461962" lvl="1">
              <a:buClr>
                <a:srgbClr val="1F497D"/>
              </a:buClr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rgbClr val="1F497D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Vendor – IVS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Angel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Trax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rgbClr val="1F497D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    Sales Rep, Sally Klein (334)692-4600)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2" lvl="1">
              <a:buClr>
                <a:schemeClr val="tx2"/>
              </a:buClr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rgbClr val="1F497D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Vendor – Safety Vision</a:t>
            </a:r>
          </a:p>
          <a:p>
            <a:pPr marL="176212" lvl="1" indent="0">
              <a:buClr>
                <a:srgbClr val="1F497D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    Sales Rep, Carl Buchner (713) 929-1056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rgbClr val="1F497D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176212" lvl="1" indent="0">
              <a:buClr>
                <a:srgbClr val="1F497D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Vendor – Radio Engineering International (REI)</a:t>
            </a:r>
          </a:p>
          <a:p>
            <a:pPr marL="176212" lvl="1" indent="0">
              <a:buClr>
                <a:srgbClr val="1F497D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    Sales Rep, Kevin Herrmann (267) 614-5701</a:t>
            </a:r>
          </a:p>
          <a:p>
            <a:pPr marL="176212" lvl="1" indent="0">
              <a:buClr>
                <a:srgbClr val="1F497D"/>
              </a:buClr>
              <a:buNone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rgbClr val="1F497D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Vendor – Fortress Mobile</a:t>
            </a:r>
          </a:p>
          <a:p>
            <a:pPr marL="176212" lvl="1" indent="0">
              <a:buClr>
                <a:srgbClr val="1F497D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    Sales Rep, Grayson Hayes (704) 927-6057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rgbClr val="1F497D"/>
              </a:buClr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414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PROCUREMENT CONTRACTS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914400" lvl="1" indent="-452438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Bi-Fuel Propane Conversion Kits</a:t>
            </a:r>
          </a:p>
          <a:p>
            <a:pPr marL="914400" lvl="1" indent="-452438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(12/5/18 – 12/31/21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452438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       Contract #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201800915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Vendor – Energy United Propane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  Sales rep, Darrin Shaffer (919-384-5569)</a:t>
            </a:r>
          </a:p>
          <a:p>
            <a:pPr marL="461962" lvl="1">
              <a:buClr>
                <a:schemeClr val="tx2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      Vendor – ICOM North America</a:t>
            </a: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                      Sales rep, Albert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Vemezio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(248-573-4934)</a:t>
            </a:r>
          </a:p>
          <a:p>
            <a:pPr marL="461962" lvl="1">
              <a:buClr>
                <a:schemeClr val="tx2"/>
              </a:buClr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        Vendor - Roush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Cleantech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2" lvl="1" indent="0"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               Sales rep, Todd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Mouw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(734-466-6522)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635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1F497D"/>
                </a:solidFill>
              </a:rPr>
              <a:t>BUDGETS – START SPENDING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Only expend funds as laid out in the approved grant budget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Never use funds from a grant for items not included in the grant budget or for purposes other than described in the grant narrative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If the original budget requires amendment in order to support the purpose of the grant, contact your assigned MDS to get permission before making changes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Support every expenditure with adequate documentation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Keep receipts, documentation, and monthly financial statements well organized and accessible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Monitor grant expenditures monthly to ensure over-spending or under-spending can be addressed before the end of the grant period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878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1F497D"/>
                </a:solidFill>
              </a:rPr>
              <a:t>REQUIRED PROCUREMENT FORMS FOR REIMBURESMENT</a:t>
            </a:r>
            <a:br>
              <a:rPr lang="en-US" sz="2400" dirty="0">
                <a:solidFill>
                  <a:srgbClr val="1F497D"/>
                </a:solidFill>
              </a:rPr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PROCUREMENT HISTORY FORM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PROCUREMENT CHECKLIST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QUOTES, FTA REQUIREMENTS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662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DOT_Official_PowerPoint_Template_4x3 [Read-Only]" id="{E932C0E7-317F-4E49-9F9B-777ECAEFA754}" vid="{2DA851CF-9213-4336-8CAD-CEEB252870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7ef604a7-ebc4-47af-96e9-7f1ad444f50a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INSIDE-161-15</_dlc_DocId>
    <_dlc_DocIdUrl xmlns="16f00c2e-ac5c-418b-9f13-a0771dbd417d">
      <Url>https://connect.ncdot.gov/Business/_layouts/15/DocIdRedir.aspx?ID=INSIDE-161-15</Url>
      <Description>INSIDE-161-15</Description>
    </_dlc_DocIdUrl>
    <Status xmlns="49d42ce9-ca8e-4bc7-9fec-f7192c4cc371" xsi:nil="true"/>
    <IconOverlay xmlns="http://schemas.microsoft.com/sharepoint/v4" xsi:nil="true"/>
    <Application_x0020_Types xmlns="ae65f439-9053-400b-a479-5c78f91a9559" xsi:nil="true"/>
    <Order0 xmlns="49d42ce9-ca8e-4bc7-9fec-f7192c4cc371" xsi:nil="true"/>
    <Meeting_x0020_Dates xmlns="49d42ce9-ca8e-4bc7-9fec-f7192c4cc371" xsi:nil="true"/>
    <URL xmlns="http://schemas.microsoft.com/sharepoint/v3">
      <Url xsi:nil="true"/>
      <Description xsi:nil="true"/>
    </URL>
    <Grant_x0020_Type xmlns="49d42ce9-ca8e-4bc7-9fec-f7192c4cc371" xsi:nil="true"/>
    <Section xmlns="49d42ce9-ca8e-4bc7-9fec-f7192c4cc371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B0BA4D890B54791BACA23C39560D3" ma:contentTypeVersion="302" ma:contentTypeDescription="Create a new document." ma:contentTypeScope="" ma:versionID="d50200f18d7e7fc888b4d58edf121058">
  <xsd:schema xmlns:xsd="http://www.w3.org/2001/XMLSchema" xmlns:xs="http://www.w3.org/2001/XMLSchema" xmlns:p="http://schemas.microsoft.com/office/2006/metadata/properties" xmlns:ns1="http://schemas.microsoft.com/sharepoint/v3" xmlns:ns2="49d42ce9-ca8e-4bc7-9fec-f7192c4cc371" xmlns:ns3="ae65f439-9053-400b-a479-5c78f91a9559" xmlns:ns4="16f00c2e-ac5c-418b-9f13-a0771dbd417d" xmlns:ns5="http://schemas.microsoft.com/sharepoint/v4" xmlns:ns6="a5b864cb-7915-4493-b702-ad0b49b4414f" targetNamespace="http://schemas.microsoft.com/office/2006/metadata/properties" ma:root="true" ma:fieldsID="50e6efa4bfa6cf502b78e473d34f129c" ns1:_="" ns2:_="" ns3:_="" ns4:_="" ns5:_="" ns6:_="">
    <xsd:import namespace="http://schemas.microsoft.com/sharepoint/v3"/>
    <xsd:import namespace="49d42ce9-ca8e-4bc7-9fec-f7192c4cc371"/>
    <xsd:import namespace="ae65f439-9053-400b-a479-5c78f91a9559"/>
    <xsd:import namespace="16f00c2e-ac5c-418b-9f13-a0771dbd417d"/>
    <xsd:import namespace="http://schemas.microsoft.com/sharepoint/v4"/>
    <xsd:import namespace="a5b864cb-7915-4493-b702-ad0b49b4414f"/>
    <xsd:element name="properties">
      <xsd:complexType>
        <xsd:sequence>
          <xsd:element name="documentManagement">
            <xsd:complexType>
              <xsd:all>
                <xsd:element ref="ns3:Application_x0020_Types" minOccurs="0"/>
                <xsd:element ref="ns2:Status" minOccurs="0"/>
                <xsd:element ref="ns2:Grant_x0020_Type" minOccurs="0"/>
                <xsd:element ref="ns2:Order0" minOccurs="0"/>
                <xsd:element ref="ns2:Section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5:IconOverlay" minOccurs="0"/>
                <xsd:element ref="ns2:Meeting_x0020_Dates" minOccurs="0"/>
                <xsd:element ref="ns1:PublishingStartDate" minOccurs="0"/>
                <xsd:element ref="ns1:PublishingExpirationDate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2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42ce9-ca8e-4bc7-9fec-f7192c4cc371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Grant Status" ma:format="Dropdown" ma:internalName="Status">
      <xsd:simpleType>
        <xsd:union memberTypes="dms:Text">
          <xsd:simpleType>
            <xsd:restriction base="dms:Choice">
              <xsd:enumeration value="Current Open Applications"/>
              <xsd:enumeration value="Previous Closed Applications"/>
            </xsd:restriction>
          </xsd:simpleType>
        </xsd:union>
      </xsd:simpleType>
    </xsd:element>
    <xsd:element name="Grant_x0020_Type" ma:index="11" nillable="true" ma:displayName="Grant Type" ma:format="Dropdown" ma:internalName="Grant_x0020_Type">
      <xsd:simpleType>
        <xsd:union memberTypes="dms:Text">
          <xsd:simpleType>
            <xsd:restriction base="dms:Choice">
              <xsd:enumeration value="Apprenticeships and Internships"/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IGER"/>
              <xsd:enumeration value="TTAP"/>
              <xsd:enumeration value="UATP"/>
              <xsd:enumeration value="Build 2018"/>
              <xsd:enumeration value="IMD Microtransit Feasibility Grant"/>
            </xsd:restriction>
          </xsd:simpleType>
        </xsd:union>
      </xsd:simpleType>
    </xsd:element>
    <xsd:element name="Order0" ma:index="12" nillable="true" ma:displayName="Order" ma:internalName="Order0">
      <xsd:simpleType>
        <xsd:restriction base="dms:Text">
          <xsd:maxLength value="255"/>
        </xsd:restriction>
      </xsd:simpleType>
    </xsd:element>
    <xsd:element name="Section" ma:index="13" nillable="true" ma:displayName="Section" ma:format="Dropdown" ma:internalName="Section">
      <xsd:simpleType>
        <xsd:union memberTypes="dms:Text">
          <xsd:simpleType>
            <xsd:restriction base="dms:Choice">
              <xsd:enumeration value="Archive"/>
              <xsd:enumeration value="Compliance"/>
              <xsd:enumeration value="Documents"/>
              <xsd:enumeration value="Forms"/>
              <xsd:enumeration value="Grants"/>
              <xsd:enumeration value="Maintenance"/>
              <xsd:enumeration value="Partner Connect Help"/>
              <xsd:enumeration value="Reports"/>
              <xsd:enumeration value="Training"/>
              <xsd:enumeration value="Transit Providers"/>
              <xsd:enumeration value="Grants Reporting Forms"/>
              <xsd:enumeration value="Level 1 Reporting: Receiving less than $25,000"/>
              <xsd:enumeration value="Level 2 Reporting: Receiving at least $25,000 but less than $500,000"/>
              <xsd:enumeration value="Level 3 Reporting: Receiving $500,000 or more"/>
              <xsd:enumeration value="CCP Templates"/>
              <xsd:enumeration value="Project Locations by Fiscal Year"/>
              <xsd:enumeration value="CCP Master Schedule"/>
              <xsd:enumeration value="Completed CCP’s"/>
              <xsd:enumeration value="Grantee Links &amp; Resources"/>
              <xsd:enumeration value="Survey Results"/>
            </xsd:restriction>
          </xsd:simpleType>
        </xsd:union>
      </xsd:simpleType>
    </xsd:element>
    <xsd:element name="Meeting_x0020_Dates" ma:index="19" nillable="true" ma:displayName="Meeting Dates" ma:internalName="Meeting_x0020_Da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5f439-9053-400b-a479-5c78f91a9559" elementFormDefault="qualified">
    <xsd:import namespace="http://schemas.microsoft.com/office/2006/documentManagement/types"/>
    <xsd:import namespace="http://schemas.microsoft.com/office/infopath/2007/PartnerControls"/>
    <xsd:element name="Application_x0020_Types" ma:index="9" nillable="true" ma:displayName="Application Types" ma:format="Dropdown" ma:hidden="true" ma:internalName="Application_x0020_Types" ma:readOnly="false">
      <xsd:simpleType>
        <xsd:union memberTypes="dms:Text">
          <xsd:simpleType>
            <xsd:restriction base="dms:Choice"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TAP"/>
              <xsd:enumeration value="UATP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AF300FF0-F86A-479B-AB88-273D376D4328}"/>
</file>

<file path=customXml/itemProps2.xml><?xml version="1.0" encoding="utf-8"?>
<ds:datastoreItem xmlns:ds="http://schemas.openxmlformats.org/officeDocument/2006/customXml" ds:itemID="{69DC4630-270D-46C0-A49F-98B7CB7315F5}"/>
</file>

<file path=customXml/itemProps3.xml><?xml version="1.0" encoding="utf-8"?>
<ds:datastoreItem xmlns:ds="http://schemas.openxmlformats.org/officeDocument/2006/customXml" ds:itemID="{72B616C0-77A5-4E4D-B8A6-7A18F25518E7}"/>
</file>

<file path=customXml/itemProps4.xml><?xml version="1.0" encoding="utf-8"?>
<ds:datastoreItem xmlns:ds="http://schemas.openxmlformats.org/officeDocument/2006/customXml" ds:itemID="{1E5C1705-8B4E-4734-B412-47896CF746FE}"/>
</file>

<file path=customXml/itemProps5.xml><?xml version="1.0" encoding="utf-8"?>
<ds:datastoreItem xmlns:ds="http://schemas.openxmlformats.org/officeDocument/2006/customXml" ds:itemID="{6196CFDE-2FFB-48EE-85F7-AE284FE3AABF}"/>
</file>

<file path=docProps/app.xml><?xml version="1.0" encoding="utf-8"?>
<Properties xmlns="http://schemas.openxmlformats.org/officeDocument/2006/extended-properties" xmlns:vt="http://schemas.openxmlformats.org/officeDocument/2006/docPropsVTypes">
  <Template>PTDPR</Template>
  <TotalTime>23</TotalTime>
  <Words>579</Words>
  <Application>Microsoft Office PowerPoint</Application>
  <PresentationFormat>On-screen Show (4:3)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      PTD – PROCUREMENT WEBINAR  Presenters:  Samantha Bryant Green – Senior Procurement Manager     MUTE YOUR COMPUTER/PHONE</vt:lpstr>
      <vt:lpstr>PTD - PROCUREMENT WEBINAR </vt:lpstr>
      <vt:lpstr>PROCUREMENT CONTRACTS</vt:lpstr>
      <vt:lpstr>PROCUREMENT CONTRACTS</vt:lpstr>
      <vt:lpstr>PROCUREMENT CONTRACTS</vt:lpstr>
      <vt:lpstr>PROCUREMENT CONTRACTS</vt:lpstr>
      <vt:lpstr>PROCUREMENT CONTRACTS</vt:lpstr>
      <vt:lpstr>BUDGETS – START SPENDING</vt:lpstr>
      <vt:lpstr>REQUIRED PROCUREMENT FORMS FOR REIMBURESMENT </vt:lpstr>
      <vt:lpstr>QUESTION/ANSWER</vt:lpstr>
    </vt:vector>
  </TitlesOfParts>
  <Company>NC Deparment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IMD - Procurement Contracts</dc:title>
  <dc:subject>Training</dc:subject>
  <dc:creator>Bryant, Samantha L</dc:creator>
  <cp:keywords>PowerPoint, template, 4x3, official, presentation</cp:keywords>
  <dc:description/>
  <cp:lastModifiedBy>Bryant, Samantha L</cp:lastModifiedBy>
  <cp:revision>4</cp:revision>
  <dcterms:created xsi:type="dcterms:W3CDTF">2018-10-30T18:45:33Z</dcterms:created>
  <dcterms:modified xsi:type="dcterms:W3CDTF">2020-03-20T12:58:08Z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0x0101006CBB0BA4D890B54791BACA23C39560D3</vt:lpwstr>
  </property>
  <property fmtid="{D5CDD505-2E9C-101B-9397-08002B2CF9AE}" pid="3" name="_dlc_DocIdItemGuid">
    <vt:lpwstr>05a495ec-0491-4e1f-99aa-0280a0726d24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Order">
    <vt:r8>157900</vt:r8>
  </property>
  <property fmtid="{D5CDD505-2E9C-101B-9397-08002B2CF9AE}" pid="7" name="Description0">
    <vt:lpwstr>IMD - Procurement Contracts</vt:lpwstr>
  </property>
  <property fmtid="{D5CDD505-2E9C-101B-9397-08002B2CF9AE}" pid="8" name="Document Type">
    <vt:lpwstr>Procurement</vt:lpwstr>
  </property>
</Properties>
</file>